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7" r:id="rId3"/>
    <p:sldId id="257" r:id="rId4"/>
    <p:sldId id="258" r:id="rId5"/>
    <p:sldId id="260" r:id="rId6"/>
    <p:sldId id="259" r:id="rId7"/>
    <p:sldId id="266" r:id="rId8"/>
    <p:sldId id="262" r:id="rId9"/>
    <p:sldId id="265" r:id="rId10"/>
    <p:sldId id="264" r:id="rId11"/>
    <p:sldId id="263" r:id="rId12"/>
    <p:sldId id="261" r:id="rId13"/>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onhye Yoon" initials="SY" lastIdx="1" clrIdx="0">
    <p:extLst>
      <p:ext uri="{19B8F6BF-5375-455C-9EA6-DF929625EA0E}">
        <p15:presenceInfo xmlns:p15="http://schemas.microsoft.com/office/powerpoint/2012/main" userId="S::syoon9@nait.ca::75c75180-4314-4c63-b297-ebbb15746f8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85" autoAdjust="0"/>
    <p:restoredTop sz="79781" autoAdjust="0"/>
  </p:normalViewPr>
  <p:slideViewPr>
    <p:cSldViewPr snapToGrid="0" showGuides="1">
      <p:cViewPr varScale="1">
        <p:scale>
          <a:sx n="71" d="100"/>
          <a:sy n="71" d="100"/>
        </p:scale>
        <p:origin x="525" y="3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png>
</file>

<file path=ppt/media/image11.png>
</file>

<file path=ppt/media/image2.png>
</file>

<file path=ppt/media/image3.jpg>
</file>

<file path=ppt/media/image4.jpe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FB9EA3-56BF-46E6-80B4-12BFDF1943FF}" type="datetimeFigureOut">
              <a:rPr lang="ko-KR" altLang="en-US" smtClean="0"/>
              <a:t>2021-12-15</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C21A73-4521-440E-8B59-D532F9AECE9A}" type="slidenum">
              <a:rPr lang="ko-KR" altLang="en-US" smtClean="0"/>
              <a:t>‹#›</a:t>
            </a:fld>
            <a:endParaRPr lang="ko-KR" altLang="en-US"/>
          </a:p>
        </p:txBody>
      </p:sp>
    </p:spTree>
    <p:extLst>
      <p:ext uri="{BB962C8B-B14F-4D97-AF65-F5344CB8AC3E}">
        <p14:creationId xmlns:p14="http://schemas.microsoft.com/office/powerpoint/2010/main" val="4079778461"/>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Hello, My name is Seonhye Yoon, and Today I’ll talk about “How can we protect animals right in the zoo and aquariums?”</a:t>
            </a:r>
          </a:p>
          <a:p>
            <a:r>
              <a:rPr lang="en-US" altLang="ko-KR" dirty="0"/>
              <a:t>Has anyone never been to a zoo or aquariums?</a:t>
            </a:r>
          </a:p>
          <a:p>
            <a:r>
              <a:rPr lang="en-US" altLang="ko-KR" dirty="0"/>
              <a:t>Most people visit zoo and aquariums at least once for educational or entertaining purposes.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However, there is a view </a:t>
            </a:r>
            <a:r>
              <a:rPr lang="en-US" altLang="ko-KR" sz="1200" dirty="0">
                <a:effectLst/>
                <a:latin typeface="Cambria" panose="02040503050406030204" pitchFamily="18" charset="0"/>
                <a:ea typeface="바탕" panose="02030600000101010101" pitchFamily="18" charset="-127"/>
                <a:cs typeface="Times New Roman" panose="02020603050405020304" pitchFamily="18" charset="0"/>
              </a:rPr>
              <a:t>that the zoo and aquarium is not for animals, but it is abusing them.</a:t>
            </a:r>
            <a:endParaRPr lang="en-US" altLang="ko-KR" dirty="0"/>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1</a:t>
            </a:fld>
            <a:endParaRPr lang="ko-KR" altLang="en-US"/>
          </a:p>
        </p:txBody>
      </p:sp>
    </p:spTree>
    <p:extLst>
      <p:ext uri="{BB962C8B-B14F-4D97-AF65-F5344CB8AC3E}">
        <p14:creationId xmlns:p14="http://schemas.microsoft.com/office/powerpoint/2010/main" val="20444756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Thank you for listening my presentation today,</a:t>
            </a:r>
            <a:endParaRPr lang="ko-KR" altLang="en-US" dirty="0"/>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10</a:t>
            </a:fld>
            <a:endParaRPr lang="ko-KR" altLang="en-US"/>
          </a:p>
        </p:txBody>
      </p:sp>
    </p:spTree>
    <p:extLst>
      <p:ext uri="{BB962C8B-B14F-4D97-AF65-F5344CB8AC3E}">
        <p14:creationId xmlns:p14="http://schemas.microsoft.com/office/powerpoint/2010/main" val="301339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And if you have any questions, feel free to ask!</a:t>
            </a:r>
          </a:p>
          <a:p>
            <a:r>
              <a:rPr lang="en-US" altLang="ko-KR" dirty="0"/>
              <a:t>Thank you </a:t>
            </a:r>
            <a:r>
              <a:rPr lang="en-US" altLang="ko-KR" dirty="0">
                <a:sym typeface="Wingdings" panose="05000000000000000000" pitchFamily="2" charset="2"/>
              </a:rPr>
              <a:t></a:t>
            </a:r>
            <a:endParaRPr lang="ko-KR" altLang="en-US" dirty="0"/>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11</a:t>
            </a:fld>
            <a:endParaRPr lang="ko-KR" altLang="en-US"/>
          </a:p>
        </p:txBody>
      </p:sp>
    </p:spTree>
    <p:extLst>
      <p:ext uri="{BB962C8B-B14F-4D97-AF65-F5344CB8AC3E}">
        <p14:creationId xmlns:p14="http://schemas.microsoft.com/office/powerpoint/2010/main" val="31404616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12</a:t>
            </a:fld>
            <a:endParaRPr lang="ko-KR" altLang="en-US"/>
          </a:p>
        </p:txBody>
      </p:sp>
    </p:spTree>
    <p:extLst>
      <p:ext uri="{BB962C8B-B14F-4D97-AF65-F5344CB8AC3E}">
        <p14:creationId xmlns:p14="http://schemas.microsoft.com/office/powerpoint/2010/main" val="2642311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However, can we close all the zoos right away?</a:t>
            </a:r>
          </a:p>
          <a:p>
            <a:r>
              <a:rPr lang="en-US" altLang="ko-KR" dirty="0"/>
              <a:t>No, it's not possible.</a:t>
            </a:r>
          </a:p>
          <a:p>
            <a:r>
              <a:rPr lang="en-US" altLang="ko-KR" dirty="0"/>
              <a:t>So, what can we do for the animals in the zoo and aquarium?</a:t>
            </a:r>
            <a:endParaRPr lang="ko-KR" altLang="en-US" dirty="0"/>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2</a:t>
            </a:fld>
            <a:endParaRPr lang="ko-KR" altLang="en-US"/>
          </a:p>
        </p:txBody>
      </p:sp>
    </p:spTree>
    <p:extLst>
      <p:ext uri="{BB962C8B-B14F-4D97-AF65-F5344CB8AC3E}">
        <p14:creationId xmlns:p14="http://schemas.microsoft.com/office/powerpoint/2010/main" val="36887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The</a:t>
            </a:r>
            <a:r>
              <a:rPr lang="ko-KR" altLang="en-US" dirty="0"/>
              <a:t> </a:t>
            </a:r>
            <a:r>
              <a:rPr lang="en-US" altLang="ko-KR" dirty="0"/>
              <a:t>biggest difference from wild animals and animals in a zoo and aquarium is the presence of visitors.</a:t>
            </a:r>
          </a:p>
          <a:p>
            <a:r>
              <a:rPr lang="en-US" altLang="ko-KR" dirty="0"/>
              <a:t>However, too many visitors themselves, loud noise from visitors, and camera flashes can be a stress factor for animals.</a:t>
            </a:r>
          </a:p>
          <a:p>
            <a:endParaRPr lang="en-US" altLang="ko-KR" dirty="0"/>
          </a:p>
          <a:p>
            <a:r>
              <a:rPr lang="en-US" altLang="ko-KR" dirty="0"/>
              <a:t>Each animal has different stress factors and different sensitivity.</a:t>
            </a:r>
          </a:p>
          <a:p>
            <a:r>
              <a:rPr lang="en-US" altLang="ko-KR" dirty="0"/>
              <a:t>Some animals are sensitive to the number of visitors, and others are sensitive to noise.</a:t>
            </a:r>
          </a:p>
          <a:p>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In order for zoos and aquariums not to be facilities that abuse animals, these stress factors must be managed. </a:t>
            </a:r>
          </a:p>
          <a:p>
            <a:br>
              <a:rPr lang="en-US" altLang="ko-KR" dirty="0"/>
            </a:br>
            <a:endParaRPr lang="ko-KR" altLang="en-US" dirty="0"/>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3</a:t>
            </a:fld>
            <a:endParaRPr lang="ko-KR" altLang="en-US"/>
          </a:p>
        </p:txBody>
      </p:sp>
    </p:spTree>
    <p:extLst>
      <p:ext uri="{BB962C8B-B14F-4D97-AF65-F5344CB8AC3E}">
        <p14:creationId xmlns:p14="http://schemas.microsoft.com/office/powerpoint/2010/main" val="2750908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There is Animal Welfare Science for that.</a:t>
            </a:r>
          </a:p>
          <a:p>
            <a:r>
              <a:rPr lang="en-US" altLang="ko-KR" dirty="0"/>
              <a:t>Animal welfare science can be applied to suit each animal's situation to raise their welfare level.</a:t>
            </a:r>
          </a:p>
          <a:p>
            <a:r>
              <a:rPr lang="en-US" altLang="ko-KR" dirty="0"/>
              <a:t>It considers these three; Natural Living, Health &amp; Productivity, and Emotional Well-Being.</a:t>
            </a:r>
          </a:p>
          <a:p>
            <a:r>
              <a:rPr lang="en-US" altLang="ko-KR" sz="1200" dirty="0">
                <a:effectLst/>
                <a:latin typeface="Times" panose="02020603050405020304" pitchFamily="18" charset="0"/>
                <a:ea typeface="맑은 고딕" panose="020B0503020000020004" pitchFamily="50" charset="-127"/>
                <a:cs typeface="Times New Roman" panose="02020603050405020304" pitchFamily="18" charset="0"/>
              </a:rPr>
              <a:t>Animal welfare researchers consider the various characteristics of each animal and help them live happier and more satisfied.</a:t>
            </a:r>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4</a:t>
            </a:fld>
            <a:endParaRPr lang="ko-KR" altLang="en-US"/>
          </a:p>
        </p:txBody>
      </p:sp>
    </p:spTree>
    <p:extLst>
      <p:ext uri="{BB962C8B-B14F-4D97-AF65-F5344CB8AC3E}">
        <p14:creationId xmlns:p14="http://schemas.microsoft.com/office/powerpoint/2010/main" val="2822120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There is a World Association of Zoos and Aquariums. According to their official site, “their goal is to guide, encourage and support the zoos, aquariums and like‑minded organizations of the world in animal care and welfare, environmental education and global conservation.”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5</a:t>
            </a:fld>
            <a:endParaRPr lang="ko-KR" altLang="en-US"/>
          </a:p>
        </p:txBody>
      </p:sp>
    </p:spTree>
    <p:extLst>
      <p:ext uri="{BB962C8B-B14F-4D97-AF65-F5344CB8AC3E}">
        <p14:creationId xmlns:p14="http://schemas.microsoft.com/office/powerpoint/2010/main" val="652536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To belong to the World Association of Zoos and Aquariums as a member, Animal welfare evaluation must be in place, and such processes must include specific elements approved by World Association of Zoos and Aquariums.</a:t>
            </a:r>
          </a:p>
          <a:p>
            <a:pPr marL="0" marR="0" lvl="0" indent="0" algn="l" defTabSz="914400" rtl="0" eaLnBrk="1" fontAlgn="auto" latinLnBrk="1" hangingPunct="1">
              <a:lnSpc>
                <a:spcPct val="100000"/>
              </a:lnSpc>
              <a:spcBef>
                <a:spcPts val="0"/>
              </a:spcBef>
              <a:spcAft>
                <a:spcPts val="0"/>
              </a:spcAft>
              <a:buClrTx/>
              <a:buSzTx/>
              <a:buFontTx/>
              <a:buNone/>
              <a:tabLst/>
              <a:defRPr/>
            </a:pPr>
            <a:endParaRPr lang="ko-KR" alt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If you visit the World Association of Zoos and Aquariums site, you can find a map showing zoos and aquariums that implement animal welfare. If you look up this map before visiting a zoo or aquarium and make a decision to visit, you can contribute to the rights of animals.</a:t>
            </a:r>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6</a:t>
            </a:fld>
            <a:endParaRPr lang="ko-KR" altLang="en-US"/>
          </a:p>
        </p:txBody>
      </p:sp>
    </p:spTree>
    <p:extLst>
      <p:ext uri="{BB962C8B-B14F-4D97-AF65-F5344CB8AC3E}">
        <p14:creationId xmlns:p14="http://schemas.microsoft.com/office/powerpoint/2010/main" val="3654730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b="0" dirty="0"/>
              <a:t>Also the World Association of Zoos and Aquariums have Animal-Visitor Interaction Guidelines based on the scientific evidence in variety languages.</a:t>
            </a:r>
            <a:endParaRPr lang="en-US" altLang="ko-KR" dirty="0">
              <a:effectLst/>
              <a:latin typeface="Arial" panose="020B0604020202020204" pitchFamily="34"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b="0"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b="0" dirty="0"/>
              <a:t>If people read this booklet before visiting the zoos and aquariums, it will be a fun time for both animals and humans.</a:t>
            </a:r>
          </a:p>
          <a:p>
            <a:endParaRPr lang="ko-KR" altLang="en-US" b="0" dirty="0"/>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7</a:t>
            </a:fld>
            <a:endParaRPr lang="ko-KR" altLang="en-US"/>
          </a:p>
        </p:txBody>
      </p:sp>
    </p:spTree>
    <p:extLst>
      <p:ext uri="{BB962C8B-B14F-4D97-AF65-F5344CB8AC3E}">
        <p14:creationId xmlns:p14="http://schemas.microsoft.com/office/powerpoint/2010/main" val="2078136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However, individual behavior alone cannot completely prevent abuse of animals in zoos and aquariums.</a:t>
            </a:r>
          </a:p>
          <a:p>
            <a:r>
              <a:rPr lang="en-US" altLang="ko-KR" dirty="0"/>
              <a:t>We need government regulations.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It is necessary to continuously check whether the living environment of animals is appropriate and the number of visitors to zoos and aquariums is maintained appropriately.</a:t>
            </a:r>
          </a:p>
          <a:p>
            <a:r>
              <a:rPr lang="en-US" altLang="ko-KR" dirty="0"/>
              <a:t>We must admit that displaying animals itself can be abuse and protect their rights by law.</a:t>
            </a:r>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8</a:t>
            </a:fld>
            <a:endParaRPr lang="ko-KR" altLang="en-US"/>
          </a:p>
        </p:txBody>
      </p:sp>
    </p:spTree>
    <p:extLst>
      <p:ext uri="{BB962C8B-B14F-4D97-AF65-F5344CB8AC3E}">
        <p14:creationId xmlns:p14="http://schemas.microsoft.com/office/powerpoint/2010/main" val="8041701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The Earth is not just for humans. We must live together while protecting the rights of animals.</a:t>
            </a:r>
            <a:endParaRPr lang="ko-KR" altLang="en-US" dirty="0"/>
          </a:p>
        </p:txBody>
      </p:sp>
      <p:sp>
        <p:nvSpPr>
          <p:cNvPr id="4" name="슬라이드 번호 개체 틀 3"/>
          <p:cNvSpPr>
            <a:spLocks noGrp="1"/>
          </p:cNvSpPr>
          <p:nvPr>
            <p:ph type="sldNum" sz="quarter" idx="5"/>
          </p:nvPr>
        </p:nvSpPr>
        <p:spPr/>
        <p:txBody>
          <a:bodyPr/>
          <a:lstStyle/>
          <a:p>
            <a:fld id="{9FC21A73-4521-440E-8B59-D532F9AECE9A}" type="slidenum">
              <a:rPr lang="ko-KR" altLang="en-US" smtClean="0"/>
              <a:t>9</a:t>
            </a:fld>
            <a:endParaRPr lang="ko-KR" altLang="en-US"/>
          </a:p>
        </p:txBody>
      </p:sp>
    </p:spTree>
    <p:extLst>
      <p:ext uri="{BB962C8B-B14F-4D97-AF65-F5344CB8AC3E}">
        <p14:creationId xmlns:p14="http://schemas.microsoft.com/office/powerpoint/2010/main" val="1516675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CD2EE45-68CF-4200-BC1F-4B9A2E25D43E}"/>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1F4C9715-C43F-4484-9962-B773EF4E43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CD59AEC1-7654-44E1-8BF9-778E6B570570}"/>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5" name="바닥글 개체 틀 4">
            <a:extLst>
              <a:ext uri="{FF2B5EF4-FFF2-40B4-BE49-F238E27FC236}">
                <a16:creationId xmlns:a16="http://schemas.microsoft.com/office/drawing/2014/main" id="{4CF90CC4-45E5-4D78-831F-4D5DC0FD066F}"/>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C4FB26AC-6B81-4A13-BA4C-8B15B7987D4F}"/>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402583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CDB152F-8E53-4DB0-B87A-35D7846E4E49}"/>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099E4466-A508-43A9-BBDA-B4E23CC74BE8}"/>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9347AA86-6796-43DB-A2F5-F509CD29B181}"/>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5" name="바닥글 개체 틀 4">
            <a:extLst>
              <a:ext uri="{FF2B5EF4-FFF2-40B4-BE49-F238E27FC236}">
                <a16:creationId xmlns:a16="http://schemas.microsoft.com/office/drawing/2014/main" id="{9A6A6207-B45A-4AFF-9984-AEB811A30E18}"/>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9748460E-69A5-4649-999F-0D41668BB9C8}"/>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224891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CCA90125-EE1E-4F99-BBEE-88A7FB222C83}"/>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87F17C28-05CB-44A8-AD62-4C61FACAB569}"/>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928A63F2-9D17-4605-86EB-64D95AD1BD82}"/>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5" name="바닥글 개체 틀 4">
            <a:extLst>
              <a:ext uri="{FF2B5EF4-FFF2-40B4-BE49-F238E27FC236}">
                <a16:creationId xmlns:a16="http://schemas.microsoft.com/office/drawing/2014/main" id="{D0496265-A964-40A5-B51D-AB9A678687F5}"/>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239508AF-4801-4065-A914-41DF333154B2}"/>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2556417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CC98617-EEE8-41D8-B6D4-98C1F8187FDE}"/>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A5B04201-7A96-4E45-A579-6324BB2DC77D}"/>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63BB0A37-A3E0-4DD6-8188-3ABDBD18A363}"/>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5" name="바닥글 개체 틀 4">
            <a:extLst>
              <a:ext uri="{FF2B5EF4-FFF2-40B4-BE49-F238E27FC236}">
                <a16:creationId xmlns:a16="http://schemas.microsoft.com/office/drawing/2014/main" id="{6C708414-2AB8-4B12-A6B0-309FC592F10F}"/>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0CF1C1DA-CA36-4CD0-AC5D-05B56693A3F0}"/>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2489858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6CEE5E2-800E-4DAA-AF5F-A486C3572CEE}"/>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70438B7D-9032-41EB-BD1D-9D381AB034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048DFCB8-6D2F-4722-A626-E60A525790CD}"/>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5" name="바닥글 개체 틀 4">
            <a:extLst>
              <a:ext uri="{FF2B5EF4-FFF2-40B4-BE49-F238E27FC236}">
                <a16:creationId xmlns:a16="http://schemas.microsoft.com/office/drawing/2014/main" id="{73C4A0B0-E4AA-439B-8361-17D8DCC5F572}"/>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86E3867A-239A-4AF0-BEDA-16535DB2F622}"/>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2903610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AE5B4FE-6D37-4555-9FB1-1EABB1AC4B40}"/>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CC55B09F-B114-4308-B874-3D6487549EDB}"/>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E2DBB439-A09E-4CAE-A4EE-6C0C22E5ABA9}"/>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865C3E66-4325-41C1-B7CD-D76BCEDF8CCE}"/>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6" name="바닥글 개체 틀 5">
            <a:extLst>
              <a:ext uri="{FF2B5EF4-FFF2-40B4-BE49-F238E27FC236}">
                <a16:creationId xmlns:a16="http://schemas.microsoft.com/office/drawing/2014/main" id="{76AF8326-4981-4BFC-8E03-71CF36AE3D84}"/>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CCDDF958-F6BA-4F3D-BFBA-5D456051DB21}"/>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3437021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37FFA96-706F-4265-B8FC-C86BF619D9D4}"/>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0FAE3BC9-7691-49F6-9D39-C3E7FD2ABC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157D8310-85B3-46E7-A3E1-460EF54029D4}"/>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9F66C816-EA50-45B6-9EA7-06689D4C42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96CAF91E-C708-4015-8730-EC56299B973F}"/>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03AE63EB-30AC-417A-AF96-373945666443}"/>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8" name="바닥글 개체 틀 7">
            <a:extLst>
              <a:ext uri="{FF2B5EF4-FFF2-40B4-BE49-F238E27FC236}">
                <a16:creationId xmlns:a16="http://schemas.microsoft.com/office/drawing/2014/main" id="{D65A83B8-0A37-434B-9DC4-EBFC1B971178}"/>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28B82557-8D0E-432A-9EA3-A233DE37744B}"/>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36843407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E30EF2F-4971-4F72-ADCD-1E68C3CF0495}"/>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FA9848B9-0DAE-4327-B072-7FA3097AC01B}"/>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4" name="바닥글 개체 틀 3">
            <a:extLst>
              <a:ext uri="{FF2B5EF4-FFF2-40B4-BE49-F238E27FC236}">
                <a16:creationId xmlns:a16="http://schemas.microsoft.com/office/drawing/2014/main" id="{2F1265FF-B1CA-4782-9FE2-E66E5B4D750F}"/>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15B32F35-3774-451D-A634-92FE4DC1A35B}"/>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260663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6079DBAD-9297-4712-97ED-6774E64BBF8C}"/>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3" name="바닥글 개체 틀 2">
            <a:extLst>
              <a:ext uri="{FF2B5EF4-FFF2-40B4-BE49-F238E27FC236}">
                <a16:creationId xmlns:a16="http://schemas.microsoft.com/office/drawing/2014/main" id="{3194FFA7-AA39-4F3F-897A-6A4B073C71D0}"/>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6284E0AF-1DDE-4D28-BB90-9E67D99356D8}"/>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721701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C06E505-C0C4-4ACA-8A8C-AAB0A1344059}"/>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A0239E54-1EDF-4B01-B570-25D54EF9F8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3D6E885F-61A9-49F2-9F11-3EC788E7C8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4B681AAB-E451-49CF-B973-188392EA9AA2}"/>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6" name="바닥글 개체 틀 5">
            <a:extLst>
              <a:ext uri="{FF2B5EF4-FFF2-40B4-BE49-F238E27FC236}">
                <a16:creationId xmlns:a16="http://schemas.microsoft.com/office/drawing/2014/main" id="{810BEB52-7A56-4D2C-9C19-6F275C23D6B3}"/>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74AE647A-FE78-4486-A1EB-1F035EB7E664}"/>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3773077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5BF8D5F-32C9-4709-962A-267D8BA3D572}"/>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133E91E3-39F8-4ED1-BDD6-7896F6607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989D1E5D-FD77-48C8-B122-92534F808E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4D7380A6-AB62-4D73-B769-45BD5B6267A7}"/>
              </a:ext>
            </a:extLst>
          </p:cNvPr>
          <p:cNvSpPr>
            <a:spLocks noGrp="1"/>
          </p:cNvSpPr>
          <p:nvPr>
            <p:ph type="dt" sz="half" idx="10"/>
          </p:nvPr>
        </p:nvSpPr>
        <p:spPr/>
        <p:txBody>
          <a:bodyPr/>
          <a:lstStyle/>
          <a:p>
            <a:fld id="{E18CAF2F-16C7-4E12-9F21-2D9D86AE5411}" type="datetimeFigureOut">
              <a:rPr lang="ko-KR" altLang="en-US" smtClean="0"/>
              <a:t>2021-12-15</a:t>
            </a:fld>
            <a:endParaRPr lang="ko-KR" altLang="en-US"/>
          </a:p>
        </p:txBody>
      </p:sp>
      <p:sp>
        <p:nvSpPr>
          <p:cNvPr id="6" name="바닥글 개체 틀 5">
            <a:extLst>
              <a:ext uri="{FF2B5EF4-FFF2-40B4-BE49-F238E27FC236}">
                <a16:creationId xmlns:a16="http://schemas.microsoft.com/office/drawing/2014/main" id="{BA546C0F-562F-448C-8542-3D1D96CADAC2}"/>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BC6D375D-8C00-4741-8B3B-B06D2E84452F}"/>
              </a:ext>
            </a:extLst>
          </p:cNvPr>
          <p:cNvSpPr>
            <a:spLocks noGrp="1"/>
          </p:cNvSpPr>
          <p:nvPr>
            <p:ph type="sldNum" sz="quarter" idx="12"/>
          </p:nvPr>
        </p:nvSpPr>
        <p:spPr/>
        <p:txBody>
          <a:body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23331019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C8B8F3FA-B08C-454F-A0A0-3931B2CF43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F98F2FB6-5C0A-4EFD-8CB9-7189FC06F4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8A022EC1-5630-4699-9CF7-3340B1CC0C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8CAF2F-16C7-4E12-9F21-2D9D86AE5411}" type="datetimeFigureOut">
              <a:rPr lang="ko-KR" altLang="en-US" smtClean="0"/>
              <a:t>2021-12-15</a:t>
            </a:fld>
            <a:endParaRPr lang="ko-KR" altLang="en-US"/>
          </a:p>
        </p:txBody>
      </p:sp>
      <p:sp>
        <p:nvSpPr>
          <p:cNvPr id="5" name="바닥글 개체 틀 4">
            <a:extLst>
              <a:ext uri="{FF2B5EF4-FFF2-40B4-BE49-F238E27FC236}">
                <a16:creationId xmlns:a16="http://schemas.microsoft.com/office/drawing/2014/main" id="{0B443622-FB1F-4F2E-A1E5-DDAB7EA77C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422703F6-323F-4B16-815A-53CA98C012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0FC86E-A0AB-40B3-9F77-9E10BC8BC84F}" type="slidenum">
              <a:rPr lang="ko-KR" altLang="en-US" smtClean="0"/>
              <a:t>‹#›</a:t>
            </a:fld>
            <a:endParaRPr lang="ko-KR" altLang="en-US"/>
          </a:p>
        </p:txBody>
      </p:sp>
    </p:spTree>
    <p:extLst>
      <p:ext uri="{BB962C8B-B14F-4D97-AF65-F5344CB8AC3E}">
        <p14:creationId xmlns:p14="http://schemas.microsoft.com/office/powerpoint/2010/main" val="399577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www.amazon.com/MAGNET-Sticker-Animal-Magnetic-sticker/dp/B07RQCK32V"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www.globalanimalpartnership.org/5-step-animal-welfare-rating-progra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1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그림 4" descr="텍스트, 잔디, 하늘, 포유류이(가) 표시된 사진&#10;&#10;자동 생성된 설명">
            <a:extLst>
              <a:ext uri="{FF2B5EF4-FFF2-40B4-BE49-F238E27FC236}">
                <a16:creationId xmlns:a16="http://schemas.microsoft.com/office/drawing/2014/main" id="{8A7BB249-E883-4747-A17D-BF299E43A227}"/>
              </a:ext>
            </a:extLst>
          </p:cNvPr>
          <p:cNvPicPr>
            <a:picLocks noChangeAspect="1"/>
          </p:cNvPicPr>
          <p:nvPr/>
        </p:nvPicPr>
        <p:blipFill rotWithShape="1">
          <a:blip r:embed="rId3">
            <a:extLst>
              <a:ext uri="{28A0092B-C50C-407E-A947-70E740481C1C}">
                <a14:useLocalDpi xmlns:a14="http://schemas.microsoft.com/office/drawing/2010/main" val="0"/>
              </a:ext>
            </a:extLst>
          </a:blip>
          <a:srcRect t="2192"/>
          <a:stretch/>
        </p:blipFill>
        <p:spPr>
          <a:xfrm>
            <a:off x="20" y="1282"/>
            <a:ext cx="12191980" cy="6856718"/>
          </a:xfrm>
          <a:prstGeom prst="rect">
            <a:avLst/>
          </a:prstGeom>
        </p:spPr>
      </p:pic>
      <p:sp>
        <p:nvSpPr>
          <p:cNvPr id="13" name="TextBox 12">
            <a:extLst>
              <a:ext uri="{FF2B5EF4-FFF2-40B4-BE49-F238E27FC236}">
                <a16:creationId xmlns:a16="http://schemas.microsoft.com/office/drawing/2014/main" id="{4388134D-4478-4C51-9653-5189ADA9F8A5}"/>
              </a:ext>
            </a:extLst>
          </p:cNvPr>
          <p:cNvSpPr txBox="1"/>
          <p:nvPr/>
        </p:nvSpPr>
        <p:spPr>
          <a:xfrm>
            <a:off x="0" y="84275"/>
            <a:ext cx="4316506" cy="369332"/>
          </a:xfrm>
          <a:prstGeom prst="rect">
            <a:avLst/>
          </a:prstGeom>
          <a:noFill/>
        </p:spPr>
        <p:txBody>
          <a:bodyPr wrap="square">
            <a:spAutoFit/>
          </a:bodyPr>
          <a:lstStyle/>
          <a:p>
            <a:r>
              <a:rPr lang="ko-KR" altLang="en-US" dirty="0"/>
              <a:t>https://www.imdb.com/title/tt7900174/</a:t>
            </a:r>
          </a:p>
        </p:txBody>
      </p:sp>
    </p:spTree>
    <p:extLst>
      <p:ext uri="{BB962C8B-B14F-4D97-AF65-F5344CB8AC3E}">
        <p14:creationId xmlns:p14="http://schemas.microsoft.com/office/powerpoint/2010/main" val="27623160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67BD16DD-2250-4F59-BAE8-178F53AC8B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7755" y="1750755"/>
            <a:ext cx="3356490" cy="3356490"/>
          </a:xfrm>
          <a:prstGeom prst="rect">
            <a:avLst/>
          </a:prstGeom>
        </p:spPr>
      </p:pic>
      <p:sp>
        <p:nvSpPr>
          <p:cNvPr id="5" name="TextBox 4">
            <a:extLst>
              <a:ext uri="{FF2B5EF4-FFF2-40B4-BE49-F238E27FC236}">
                <a16:creationId xmlns:a16="http://schemas.microsoft.com/office/drawing/2014/main" id="{3A7C47E9-2AE5-42B7-8D7C-D96FFEBB5D51}"/>
              </a:ext>
            </a:extLst>
          </p:cNvPr>
          <p:cNvSpPr txBox="1"/>
          <p:nvPr/>
        </p:nvSpPr>
        <p:spPr>
          <a:xfrm>
            <a:off x="68916" y="6411117"/>
            <a:ext cx="6094878" cy="369332"/>
          </a:xfrm>
          <a:prstGeom prst="rect">
            <a:avLst/>
          </a:prstGeom>
          <a:noFill/>
        </p:spPr>
        <p:txBody>
          <a:bodyPr wrap="square">
            <a:spAutoFit/>
          </a:bodyPr>
          <a:lstStyle/>
          <a:p>
            <a:r>
              <a:rPr lang="ko-KR" altLang="en-US" dirty="0"/>
              <a:t>https://www.flaticon.com/free-icon/thank-you_1145941</a:t>
            </a:r>
          </a:p>
        </p:txBody>
      </p:sp>
    </p:spTree>
    <p:extLst>
      <p:ext uri="{BB962C8B-B14F-4D97-AF65-F5344CB8AC3E}">
        <p14:creationId xmlns:p14="http://schemas.microsoft.com/office/powerpoint/2010/main" val="3710874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EA94A3B-1FB5-43ED-828D-6995289A7A63}"/>
              </a:ext>
            </a:extLst>
          </p:cNvPr>
          <p:cNvSpPr txBox="1"/>
          <p:nvPr/>
        </p:nvSpPr>
        <p:spPr>
          <a:xfrm>
            <a:off x="7464614" y="1783959"/>
            <a:ext cx="4087306" cy="2889114"/>
          </a:xfrm>
          <a:prstGeom prst="rect">
            <a:avLst/>
          </a:prstGeom>
        </p:spPr>
        <p:txBody>
          <a:bodyPr vert="horz" lIns="91440" tIns="45720" rIns="91440" bIns="45720" rtlCol="0" anchor="b">
            <a:normAutofit/>
          </a:bodyPr>
          <a:lstStyle/>
          <a:p>
            <a:pPr latinLnBrk="0">
              <a:lnSpc>
                <a:spcPct val="90000"/>
              </a:lnSpc>
              <a:spcBef>
                <a:spcPct val="0"/>
              </a:spcBef>
              <a:spcAft>
                <a:spcPts val="600"/>
              </a:spcAft>
            </a:pPr>
            <a:r>
              <a:rPr lang="en-US" altLang="ko-KR" sz="5400" dirty="0">
                <a:latin typeface="+mj-lt"/>
                <a:ea typeface="+mj-ea"/>
                <a:cs typeface="+mj-cs"/>
              </a:rPr>
              <a:t>Question</a:t>
            </a:r>
          </a:p>
        </p:txBody>
      </p:sp>
      <p:sp>
        <p:nvSpPr>
          <p:cNvPr id="15" name="Freeform: Shape 14">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그림 2">
            <a:extLst>
              <a:ext uri="{FF2B5EF4-FFF2-40B4-BE49-F238E27FC236}">
                <a16:creationId xmlns:a16="http://schemas.microsoft.com/office/drawing/2014/main" id="{4388074A-4463-441E-B6ED-BDA28AC5F946}"/>
              </a:ext>
            </a:extLst>
          </p:cNvPr>
          <p:cNvPicPr>
            <a:picLocks noChangeAspect="1"/>
          </p:cNvPicPr>
          <p:nvPr/>
        </p:nvPicPr>
        <p:blipFill rotWithShape="1">
          <a:blip r:embed="rId3">
            <a:extLst>
              <a:ext uri="{28A0092B-C50C-407E-A947-70E740481C1C}">
                <a14:useLocalDpi xmlns:a14="http://schemas.microsoft.com/office/drawing/2010/main" val="0"/>
              </a:ext>
            </a:extLst>
          </a:blip>
          <a:srcRect r="-1" b="2425"/>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9" name="TextBox 8">
            <a:extLst>
              <a:ext uri="{FF2B5EF4-FFF2-40B4-BE49-F238E27FC236}">
                <a16:creationId xmlns:a16="http://schemas.microsoft.com/office/drawing/2014/main" id="{104E7DE3-91C1-4219-8882-622CFE38C2D2}"/>
              </a:ext>
            </a:extLst>
          </p:cNvPr>
          <p:cNvSpPr txBox="1"/>
          <p:nvPr/>
        </p:nvSpPr>
        <p:spPr>
          <a:xfrm>
            <a:off x="6402481" y="6316987"/>
            <a:ext cx="6094878" cy="369332"/>
          </a:xfrm>
          <a:prstGeom prst="rect">
            <a:avLst/>
          </a:prstGeom>
          <a:noFill/>
        </p:spPr>
        <p:txBody>
          <a:bodyPr wrap="square">
            <a:spAutoFit/>
          </a:bodyPr>
          <a:lstStyle/>
          <a:p>
            <a:r>
              <a:rPr lang="ko-KR" altLang="en-US" dirty="0"/>
              <a:t>https://www.flaticon.com/free-icon/problem_3240831</a:t>
            </a:r>
          </a:p>
        </p:txBody>
      </p:sp>
    </p:spTree>
    <p:extLst>
      <p:ext uri="{BB962C8B-B14F-4D97-AF65-F5344CB8AC3E}">
        <p14:creationId xmlns:p14="http://schemas.microsoft.com/office/powerpoint/2010/main" val="312213242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C27D7A02-907B-496F-BA7E-AA3780733C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FBA5268-0AE7-4CAD-9537-D0EB09E76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88D065B-39DA-4077-B9CF-E489CE4C01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제목 3">
            <a:extLst>
              <a:ext uri="{FF2B5EF4-FFF2-40B4-BE49-F238E27FC236}">
                <a16:creationId xmlns:a16="http://schemas.microsoft.com/office/drawing/2014/main" id="{2367D701-B252-465C-A56E-8B4B3C6FA25F}"/>
              </a:ext>
            </a:extLst>
          </p:cNvPr>
          <p:cNvSpPr>
            <a:spLocks noGrp="1"/>
          </p:cNvSpPr>
          <p:nvPr>
            <p:ph type="title"/>
          </p:nvPr>
        </p:nvSpPr>
        <p:spPr>
          <a:xfrm>
            <a:off x="2659529" y="2085788"/>
            <a:ext cx="6884895" cy="1496649"/>
          </a:xfrm>
        </p:spPr>
        <p:txBody>
          <a:bodyPr vert="horz" lIns="91440" tIns="45720" rIns="91440" bIns="45720" rtlCol="0" anchor="b">
            <a:normAutofit/>
          </a:bodyPr>
          <a:lstStyle/>
          <a:p>
            <a:pPr algn="ctr" latinLnBrk="0"/>
            <a:r>
              <a:rPr lang="en-US" altLang="ko-KR" sz="4800" kern="1200" dirty="0">
                <a:solidFill>
                  <a:schemeClr val="tx1">
                    <a:lumMod val="65000"/>
                    <a:lumOff val="35000"/>
                  </a:schemeClr>
                </a:solidFill>
                <a:latin typeface="+mj-lt"/>
                <a:ea typeface="+mj-ea"/>
                <a:cs typeface="+mj-cs"/>
              </a:rPr>
              <a:t>Reference</a:t>
            </a:r>
          </a:p>
        </p:txBody>
      </p:sp>
      <p:sp>
        <p:nvSpPr>
          <p:cNvPr id="5" name="내용 개체 틀 4">
            <a:extLst>
              <a:ext uri="{FF2B5EF4-FFF2-40B4-BE49-F238E27FC236}">
                <a16:creationId xmlns:a16="http://schemas.microsoft.com/office/drawing/2014/main" id="{9B6C6E59-EEFE-42DE-903C-5DC9753353D0}"/>
              </a:ext>
            </a:extLst>
          </p:cNvPr>
          <p:cNvSpPr>
            <a:spLocks noGrp="1"/>
          </p:cNvSpPr>
          <p:nvPr>
            <p:ph idx="1"/>
          </p:nvPr>
        </p:nvSpPr>
        <p:spPr>
          <a:xfrm>
            <a:off x="3048000" y="3948056"/>
            <a:ext cx="6096000" cy="830134"/>
          </a:xfrm>
        </p:spPr>
        <p:txBody>
          <a:bodyPr vert="horz" lIns="91440" tIns="45720" rIns="91440" bIns="45720" rtlCol="0" anchor="t">
            <a:normAutofit/>
          </a:bodyPr>
          <a:lstStyle/>
          <a:p>
            <a:pPr marL="0" indent="0" algn="ctr" latinLnBrk="0">
              <a:buNone/>
            </a:pPr>
            <a:r>
              <a:rPr lang="en-US" altLang="ko-KR" sz="2400" kern="1200" dirty="0">
                <a:solidFill>
                  <a:schemeClr val="tx1">
                    <a:lumMod val="65000"/>
                    <a:lumOff val="35000"/>
                  </a:schemeClr>
                </a:solidFill>
                <a:latin typeface="+mn-lt"/>
                <a:ea typeface="+mn-ea"/>
                <a:cs typeface="+mn-cs"/>
              </a:rPr>
              <a:t>The link for each image is in each slide.</a:t>
            </a:r>
          </a:p>
        </p:txBody>
      </p:sp>
    </p:spTree>
    <p:extLst>
      <p:ext uri="{BB962C8B-B14F-4D97-AF65-F5344CB8AC3E}">
        <p14:creationId xmlns:p14="http://schemas.microsoft.com/office/powerpoint/2010/main" val="3444860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a:extLst>
              <a:ext uri="{FF2B5EF4-FFF2-40B4-BE49-F238E27FC236}">
                <a16:creationId xmlns:a16="http://schemas.microsoft.com/office/drawing/2014/main" id="{8FEB5278-245B-4B12-8589-450F2B961BAE}"/>
              </a:ext>
            </a:extLst>
          </p:cNvPr>
          <p:cNvPicPr>
            <a:picLocks noChangeAspect="1"/>
          </p:cNvPicPr>
          <p:nvPr/>
        </p:nvPicPr>
        <p:blipFill rotWithShape="1">
          <a:blip r:embed="rId3">
            <a:extLst>
              <a:ext uri="{28A0092B-C50C-407E-A947-70E740481C1C}">
                <a14:useLocalDpi xmlns:a14="http://schemas.microsoft.com/office/drawing/2010/main" val="0"/>
              </a:ext>
            </a:extLst>
          </a:blip>
          <a:srcRect b="3452"/>
          <a:stretch/>
        </p:blipFill>
        <p:spPr>
          <a:xfrm>
            <a:off x="20" y="1282"/>
            <a:ext cx="12191980" cy="6856718"/>
          </a:xfrm>
          <a:prstGeom prst="rect">
            <a:avLst/>
          </a:prstGeom>
        </p:spPr>
      </p:pic>
      <p:sp>
        <p:nvSpPr>
          <p:cNvPr id="4" name="TextBox 3">
            <a:extLst>
              <a:ext uri="{FF2B5EF4-FFF2-40B4-BE49-F238E27FC236}">
                <a16:creationId xmlns:a16="http://schemas.microsoft.com/office/drawing/2014/main" id="{F090D37D-7629-4FEB-A635-50875B294DAE}"/>
              </a:ext>
            </a:extLst>
          </p:cNvPr>
          <p:cNvSpPr txBox="1"/>
          <p:nvPr/>
        </p:nvSpPr>
        <p:spPr>
          <a:xfrm>
            <a:off x="113865" y="6381711"/>
            <a:ext cx="9729381"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ko-KR" sz="1800" b="0" i="0" u="none" strike="noStrike" cap="none" normalizeH="0" baseline="0" dirty="0">
                <a:ln>
                  <a:noFill/>
                </a:ln>
                <a:effectLst/>
                <a:latin typeface="Arial" panose="020B0604020202020204" pitchFamily="34" charset="0"/>
                <a:hlinkClick r:id="rId4">
                  <a:extLst>
                    <a:ext uri="{A12FA001-AC4F-418D-AE19-62706E023703}">
                      <ahyp:hlinkClr xmlns:ahyp="http://schemas.microsoft.com/office/drawing/2018/hyperlinkcolor" val="tx"/>
                    </a:ext>
                  </a:extLst>
                </a:hlinkClick>
              </a:rPr>
              <a:t>https://www.amazon.com/MAGNET-Sticker-Animal-Magnetic-sticker/dp/B07RQCK32V</a:t>
            </a:r>
            <a:r>
              <a:rPr kumimoji="0" lang="en-US" altLang="ko-KR" sz="1800" b="0" i="0" u="none" strike="noStrike" cap="none" normalizeH="0" baseline="0" dirty="0">
                <a:ln>
                  <a:noFill/>
                </a:ln>
                <a:effectLst/>
                <a:latin typeface="Arial" panose="020B0604020202020204" pitchFamily="34" charset="0"/>
              </a:rPr>
              <a:t> </a:t>
            </a:r>
            <a:endParaRPr kumimoji="0" lang="ko-KR" altLang="ko-KR" sz="18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3199475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그림 4" descr="실외, 사람이(가) 표시된 사진&#10;&#10;자동 생성된 설명">
            <a:extLst>
              <a:ext uri="{FF2B5EF4-FFF2-40B4-BE49-F238E27FC236}">
                <a16:creationId xmlns:a16="http://schemas.microsoft.com/office/drawing/2014/main" id="{AB408F40-7C31-4F82-A868-5325B909297B}"/>
              </a:ext>
            </a:extLst>
          </p:cNvPr>
          <p:cNvPicPr>
            <a:picLocks noChangeAspect="1"/>
          </p:cNvPicPr>
          <p:nvPr/>
        </p:nvPicPr>
        <p:blipFill rotWithShape="1">
          <a:blip r:embed="rId3">
            <a:extLst>
              <a:ext uri="{28A0092B-C50C-407E-A947-70E740481C1C}">
                <a14:useLocalDpi xmlns:a14="http://schemas.microsoft.com/office/drawing/2010/main" val="0"/>
              </a:ext>
            </a:extLst>
          </a:blip>
          <a:srcRect t="2037" b="13694"/>
          <a:stretch/>
        </p:blipFill>
        <p:spPr>
          <a:xfrm>
            <a:off x="20" y="10"/>
            <a:ext cx="12191980" cy="6857989"/>
          </a:xfrm>
          <a:prstGeom prst="rect">
            <a:avLst/>
          </a:prstGeom>
        </p:spPr>
      </p:pic>
      <p:sp>
        <p:nvSpPr>
          <p:cNvPr id="10" name="Freeform: Shape 9">
            <a:extLst>
              <a:ext uri="{FF2B5EF4-FFF2-40B4-BE49-F238E27FC236}">
                <a16:creationId xmlns:a16="http://schemas.microsoft.com/office/drawing/2014/main" id="{569BBA9B-8F4E-4D2B-BEFA-41A4754433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51012D1-8033-40B1-9EC0-91390FFC74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80943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D291F021-C45C-4D44-A2B8-A789E386C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3444"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87A7A7F-B158-471C-A879-DC11E3328977}"/>
              </a:ext>
            </a:extLst>
          </p:cNvPr>
          <p:cNvSpPr txBox="1"/>
          <p:nvPr/>
        </p:nvSpPr>
        <p:spPr>
          <a:xfrm>
            <a:off x="0" y="6477826"/>
            <a:ext cx="11712822" cy="369332"/>
          </a:xfrm>
          <a:prstGeom prst="rect">
            <a:avLst/>
          </a:prstGeom>
          <a:noFill/>
        </p:spPr>
        <p:txBody>
          <a:bodyPr wrap="square">
            <a:spAutoFit/>
          </a:bodyPr>
          <a:lstStyle/>
          <a:p>
            <a:r>
              <a:rPr lang="ko-KR" altLang="en-US" dirty="0">
                <a:solidFill>
                  <a:schemeClr val="bg1"/>
                </a:solidFill>
                <a:highlight>
                  <a:srgbClr val="000000"/>
                </a:highlight>
              </a:rPr>
              <a:t>https://worldlandscapearchitect.com/urban-initiatives-creates-immersive-visitor-experience-at-melbourne-zoo</a:t>
            </a:r>
            <a:r>
              <a:rPr lang="ko-KR" altLang="en-US" dirty="0">
                <a:highlight>
                  <a:srgbClr val="000000"/>
                </a:highlight>
              </a:rPr>
              <a:t>/</a:t>
            </a:r>
          </a:p>
        </p:txBody>
      </p:sp>
    </p:spTree>
    <p:extLst>
      <p:ext uri="{BB962C8B-B14F-4D97-AF65-F5344CB8AC3E}">
        <p14:creationId xmlns:p14="http://schemas.microsoft.com/office/powerpoint/2010/main" val="756062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그림 1">
            <a:extLst>
              <a:ext uri="{FF2B5EF4-FFF2-40B4-BE49-F238E27FC236}">
                <a16:creationId xmlns:a16="http://schemas.microsoft.com/office/drawing/2014/main" id="{3FD5568D-6A61-4207-87F8-4671F7206E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0467" y="643467"/>
            <a:ext cx="5571065" cy="5571065"/>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81F041D-8C24-495B-AD0A-A6CC13D596BA}"/>
              </a:ext>
            </a:extLst>
          </p:cNvPr>
          <p:cNvSpPr txBox="1"/>
          <p:nvPr/>
        </p:nvSpPr>
        <p:spPr>
          <a:xfrm>
            <a:off x="92181" y="6384849"/>
            <a:ext cx="8246951"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800" b="0" i="0" u="none" strike="noStrike" cap="none" normalizeH="0" baseline="0" dirty="0">
                <a:ln>
                  <a:noFill/>
                </a:ln>
                <a:solidFill>
                  <a:schemeClr val="tx1"/>
                </a:solidFill>
                <a:effectLst/>
                <a:latin typeface="Arial" panose="020B0604020202020204" pitchFamily="34" charset="0"/>
                <a:hlinkClick r:id="rId4"/>
              </a:rPr>
              <a:t>https://www.globalanimalpartnership.org/5-step-animal-welfare-rating-program</a:t>
            </a:r>
            <a:endParaRPr kumimoji="0" lang="en-US" altLang="ko-K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44307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15" name="Freeform: Shape 14">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8" name="Freeform: Shape 17">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그림 4">
            <a:extLst>
              <a:ext uri="{FF2B5EF4-FFF2-40B4-BE49-F238E27FC236}">
                <a16:creationId xmlns:a16="http://schemas.microsoft.com/office/drawing/2014/main" id="{64EB9F2C-3A8C-4056-9475-2DD3BD9459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2557" y="2010716"/>
            <a:ext cx="6846885" cy="2836567"/>
          </a:xfrm>
          <a:prstGeom prst="rect">
            <a:avLst/>
          </a:prstGeom>
        </p:spPr>
      </p:pic>
      <p:grpSp>
        <p:nvGrpSpPr>
          <p:cNvPr id="20" name="Group 19">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21" name="Freeform: Shape 20">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23005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그림 2">
            <a:extLst>
              <a:ext uri="{FF2B5EF4-FFF2-40B4-BE49-F238E27FC236}">
                <a16:creationId xmlns:a16="http://schemas.microsoft.com/office/drawing/2014/main" id="{784650DA-56E0-4D40-BAD1-BB55B94954FE}"/>
              </a:ext>
            </a:extLst>
          </p:cNvPr>
          <p:cNvPicPr>
            <a:picLocks noChangeAspect="1"/>
          </p:cNvPicPr>
          <p:nvPr/>
        </p:nvPicPr>
        <p:blipFill rotWithShape="1">
          <a:blip r:embed="rId3"/>
          <a:srcRect t="11792" b="26911"/>
          <a:stretch/>
        </p:blipFill>
        <p:spPr>
          <a:xfrm>
            <a:off x="20" y="1282"/>
            <a:ext cx="12191980" cy="6856718"/>
          </a:xfrm>
          <a:prstGeom prst="rect">
            <a:avLst/>
          </a:prstGeom>
        </p:spPr>
      </p:pic>
      <p:sp>
        <p:nvSpPr>
          <p:cNvPr id="17" name="TextBox 16">
            <a:extLst>
              <a:ext uri="{FF2B5EF4-FFF2-40B4-BE49-F238E27FC236}">
                <a16:creationId xmlns:a16="http://schemas.microsoft.com/office/drawing/2014/main" id="{ABC86C11-652B-44D5-BB08-F0FABF245403}"/>
              </a:ext>
            </a:extLst>
          </p:cNvPr>
          <p:cNvSpPr txBox="1"/>
          <p:nvPr/>
        </p:nvSpPr>
        <p:spPr>
          <a:xfrm>
            <a:off x="0" y="82139"/>
            <a:ext cx="6811875" cy="369332"/>
          </a:xfrm>
          <a:prstGeom prst="rect">
            <a:avLst/>
          </a:prstGeom>
          <a:noFill/>
        </p:spPr>
        <p:txBody>
          <a:bodyPr wrap="square">
            <a:spAutoFit/>
          </a:bodyPr>
          <a:lstStyle/>
          <a:p>
            <a:r>
              <a:rPr lang="ko-KR" altLang="en-US" dirty="0"/>
              <a:t>https://www.waza.org/members/find-a-waza-zoo-or-aquarium/</a:t>
            </a:r>
          </a:p>
        </p:txBody>
      </p:sp>
    </p:spTree>
    <p:extLst>
      <p:ext uri="{BB962C8B-B14F-4D97-AF65-F5344CB8AC3E}">
        <p14:creationId xmlns:p14="http://schemas.microsoft.com/office/powerpoint/2010/main" val="2419310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그림 6">
            <a:extLst>
              <a:ext uri="{FF2B5EF4-FFF2-40B4-BE49-F238E27FC236}">
                <a16:creationId xmlns:a16="http://schemas.microsoft.com/office/drawing/2014/main" id="{5986F334-ECDD-4E9D-9EF9-E95CF2F75325}"/>
              </a:ext>
            </a:extLst>
          </p:cNvPr>
          <p:cNvPicPr>
            <a:picLocks noChangeAspect="1"/>
          </p:cNvPicPr>
          <p:nvPr/>
        </p:nvPicPr>
        <p:blipFill rotWithShape="1">
          <a:blip r:embed="rId3"/>
          <a:srcRect t="13187" b="8729"/>
          <a:stretch/>
        </p:blipFill>
        <p:spPr>
          <a:xfrm>
            <a:off x="33374" y="73742"/>
            <a:ext cx="12111930" cy="6703142"/>
          </a:xfrm>
          <a:prstGeom prst="rect">
            <a:avLst/>
          </a:prstGeom>
        </p:spPr>
      </p:pic>
      <p:sp>
        <p:nvSpPr>
          <p:cNvPr id="9" name="직사각형 8">
            <a:extLst>
              <a:ext uri="{FF2B5EF4-FFF2-40B4-BE49-F238E27FC236}">
                <a16:creationId xmlns:a16="http://schemas.microsoft.com/office/drawing/2014/main" id="{92D2711D-34D2-4EDA-8C51-4A370D20FAE2}"/>
              </a:ext>
            </a:extLst>
          </p:cNvPr>
          <p:cNvSpPr/>
          <p:nvPr/>
        </p:nvSpPr>
        <p:spPr>
          <a:xfrm>
            <a:off x="3399503" y="2920181"/>
            <a:ext cx="1917291" cy="64892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직사각형 10">
            <a:extLst>
              <a:ext uri="{FF2B5EF4-FFF2-40B4-BE49-F238E27FC236}">
                <a16:creationId xmlns:a16="http://schemas.microsoft.com/office/drawing/2014/main" id="{CC3F5ACA-B651-4BD8-AA30-826CA97D7F82}"/>
              </a:ext>
            </a:extLst>
          </p:cNvPr>
          <p:cNvSpPr/>
          <p:nvPr/>
        </p:nvSpPr>
        <p:spPr>
          <a:xfrm>
            <a:off x="9749118" y="645458"/>
            <a:ext cx="981635" cy="53788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928060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7">
            <a:extLst>
              <a:ext uri="{FF2B5EF4-FFF2-40B4-BE49-F238E27FC236}">
                <a16:creationId xmlns:a16="http://schemas.microsoft.com/office/drawing/2014/main" id="{8B089790-F4B6-46A7-BB28-7B74A9A9E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9">
            <a:extLst>
              <a:ext uri="{FF2B5EF4-FFF2-40B4-BE49-F238E27FC236}">
                <a16:creationId xmlns:a16="http://schemas.microsoft.com/office/drawing/2014/main" id="{9A191B90-62D1-4718-B891-6A3FC82DD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pic>
        <p:nvPicPr>
          <p:cNvPr id="3" name="그림 2" descr="텍스트, 기어, 철물이(가) 표시된 사진&#10;&#10;자동 생성된 설명">
            <a:extLst>
              <a:ext uri="{FF2B5EF4-FFF2-40B4-BE49-F238E27FC236}">
                <a16:creationId xmlns:a16="http://schemas.microsoft.com/office/drawing/2014/main" id="{49314F18-1651-4281-937E-CE843DE41E82}"/>
              </a:ext>
            </a:extLst>
          </p:cNvPr>
          <p:cNvPicPr>
            <a:picLocks noChangeAspect="1"/>
          </p:cNvPicPr>
          <p:nvPr/>
        </p:nvPicPr>
        <p:blipFill rotWithShape="1">
          <a:blip r:embed="rId3">
            <a:extLst>
              <a:ext uri="{28A0092B-C50C-407E-A947-70E740481C1C}">
                <a14:useLocalDpi xmlns:a14="http://schemas.microsoft.com/office/drawing/2010/main" val="0"/>
              </a:ext>
            </a:extLst>
          </a:blip>
          <a:srcRect t="15731"/>
          <a:stretch/>
        </p:blipFill>
        <p:spPr>
          <a:xfrm>
            <a:off x="-1" y="1"/>
            <a:ext cx="12192000" cy="6857922"/>
          </a:xfrm>
          <a:prstGeom prst="rect">
            <a:avLst/>
          </a:prstGeom>
        </p:spPr>
      </p:pic>
      <p:grpSp>
        <p:nvGrpSpPr>
          <p:cNvPr id="25" name="Group 11">
            <a:extLst>
              <a:ext uri="{FF2B5EF4-FFF2-40B4-BE49-F238E27FC236}">
                <a16:creationId xmlns:a16="http://schemas.microsoft.com/office/drawing/2014/main" id="{63A1050F-42B7-42F4-9436-314DB03DE4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1" y="-1504"/>
            <a:ext cx="4527885" cy="2330553"/>
            <a:chOff x="6867015" y="-1"/>
            <a:chExt cx="5324985" cy="3251912"/>
          </a:xfrm>
          <a:solidFill>
            <a:schemeClr val="bg1">
              <a:alpha val="30000"/>
            </a:schemeClr>
          </a:solidFill>
        </p:grpSpPr>
        <p:sp>
          <p:nvSpPr>
            <p:cNvPr id="26" name="Freeform: Shape 12">
              <a:extLst>
                <a:ext uri="{FF2B5EF4-FFF2-40B4-BE49-F238E27FC236}">
                  <a16:creationId xmlns:a16="http://schemas.microsoft.com/office/drawing/2014/main" id="{23D407BF-2834-499F-A121-4FF4919FC7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57C515C8-97E1-406F-BA1C-EB6AD75B0D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8DBBF75-CCF9-41BE-9004-7834D096B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B3DEBE2A-7C62-4E08-B6AC-3C744D2B2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B04806E-DE07-4370-8B2D-439E32B3A2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56D2FDC8-0ECE-4F3D-BC43-B5B22566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2E79AFB9-7B8D-4C53-9DB3-E5AB8D887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92C94F38-99EB-4C61-AF5E-554B823A5B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2" name="Freeform: Shape 21">
              <a:extLst>
                <a:ext uri="{FF2B5EF4-FFF2-40B4-BE49-F238E27FC236}">
                  <a16:creationId xmlns:a16="http://schemas.microsoft.com/office/drawing/2014/main" id="{58F14535-714F-4FC9-A597-27DDE229DB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TextBox 26">
            <a:extLst>
              <a:ext uri="{FF2B5EF4-FFF2-40B4-BE49-F238E27FC236}">
                <a16:creationId xmlns:a16="http://schemas.microsoft.com/office/drawing/2014/main" id="{3BF96DB5-B621-4EB2-8296-6CD76B851E78}"/>
              </a:ext>
            </a:extLst>
          </p:cNvPr>
          <p:cNvSpPr txBox="1"/>
          <p:nvPr/>
        </p:nvSpPr>
        <p:spPr>
          <a:xfrm>
            <a:off x="0" y="6379510"/>
            <a:ext cx="10685620" cy="369332"/>
          </a:xfrm>
          <a:prstGeom prst="rect">
            <a:avLst/>
          </a:prstGeom>
          <a:noFill/>
        </p:spPr>
        <p:txBody>
          <a:bodyPr wrap="square">
            <a:spAutoFit/>
          </a:bodyPr>
          <a:lstStyle/>
          <a:p>
            <a:r>
              <a:rPr lang="ko-KR" altLang="en-US" dirty="0">
                <a:solidFill>
                  <a:schemeClr val="bg1"/>
                </a:solidFill>
                <a:highlight>
                  <a:srgbClr val="000000"/>
                </a:highlight>
              </a:rPr>
              <a:t>https://www.smf.org.uk/government-regulation-and-todays-tech-giants-how-far-should-they-go/</a:t>
            </a:r>
          </a:p>
        </p:txBody>
      </p:sp>
    </p:spTree>
    <p:extLst>
      <p:ext uri="{BB962C8B-B14F-4D97-AF65-F5344CB8AC3E}">
        <p14:creationId xmlns:p14="http://schemas.microsoft.com/office/powerpoint/2010/main" val="2701158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그림 2" descr="하늘, 잔디, 실외이(가) 표시된 사진&#10;&#10;자동 생성된 설명">
            <a:extLst>
              <a:ext uri="{FF2B5EF4-FFF2-40B4-BE49-F238E27FC236}">
                <a16:creationId xmlns:a16="http://schemas.microsoft.com/office/drawing/2014/main" id="{5C55205B-1A86-4B0A-A1D9-702D95C93984}"/>
              </a:ext>
            </a:extLst>
          </p:cNvPr>
          <p:cNvPicPr>
            <a:picLocks noChangeAspect="1"/>
          </p:cNvPicPr>
          <p:nvPr/>
        </p:nvPicPr>
        <p:blipFill rotWithShape="1">
          <a:blip r:embed="rId3">
            <a:extLst>
              <a:ext uri="{28A0092B-C50C-407E-A947-70E740481C1C}">
                <a14:useLocalDpi xmlns:a14="http://schemas.microsoft.com/office/drawing/2010/main" val="0"/>
              </a:ext>
            </a:extLst>
          </a:blip>
          <a:srcRect t="1747" b="7544"/>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3F214E41-DDFD-44D0-917D-D0AB252CB1A2}"/>
              </a:ext>
            </a:extLst>
          </p:cNvPr>
          <p:cNvSpPr txBox="1"/>
          <p:nvPr/>
        </p:nvSpPr>
        <p:spPr>
          <a:xfrm>
            <a:off x="91888" y="6271943"/>
            <a:ext cx="12008224" cy="584775"/>
          </a:xfrm>
          <a:prstGeom prst="rect">
            <a:avLst/>
          </a:prstGeom>
          <a:noFill/>
        </p:spPr>
        <p:txBody>
          <a:bodyPr wrap="square">
            <a:spAutoFit/>
          </a:bodyPr>
          <a:lstStyle/>
          <a:p>
            <a:r>
              <a:rPr lang="ko-KR" altLang="en-US" sz="1600" dirty="0"/>
              <a:t>https://www.forbes.com/sites/lealane/2021/03/03/saving-endangered-animals-talking-with-the-san-diego-zoo-wildlife-alliance-ceo/?sh=7e0af306146d</a:t>
            </a:r>
          </a:p>
        </p:txBody>
      </p:sp>
    </p:spTree>
    <p:extLst>
      <p:ext uri="{BB962C8B-B14F-4D97-AF65-F5344CB8AC3E}">
        <p14:creationId xmlns:p14="http://schemas.microsoft.com/office/powerpoint/2010/main" val="4263580983"/>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TotalTime>
  <Words>685</Words>
  <Application>Microsoft Office PowerPoint</Application>
  <PresentationFormat>와이드스크린</PresentationFormat>
  <Paragraphs>58</Paragraphs>
  <Slides>12</Slides>
  <Notes>12</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12</vt:i4>
      </vt:variant>
    </vt:vector>
  </HeadingPairs>
  <TitlesOfParts>
    <vt:vector size="17" baseType="lpstr">
      <vt:lpstr>맑은 고딕</vt:lpstr>
      <vt:lpstr>Arial</vt:lpstr>
      <vt:lpstr>Cambria</vt:lpstr>
      <vt:lpstr>Times</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Seonhye Yoon</dc:creator>
  <cp:lastModifiedBy>Seonhye Yoon</cp:lastModifiedBy>
  <cp:revision>20</cp:revision>
  <dcterms:created xsi:type="dcterms:W3CDTF">2021-12-14T15:19:17Z</dcterms:created>
  <dcterms:modified xsi:type="dcterms:W3CDTF">2021-12-14T20:49:52Z</dcterms:modified>
</cp:coreProperties>
</file>

<file path=docProps/thumbnail.jpeg>
</file>